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6" r:id="rId4"/>
    <p:sldId id="258" r:id="rId5"/>
    <p:sldId id="285" r:id="rId6"/>
    <p:sldId id="259" r:id="rId7"/>
    <p:sldId id="260" r:id="rId8"/>
    <p:sldId id="289" r:id="rId9"/>
    <p:sldId id="290" r:id="rId10"/>
    <p:sldId id="291" r:id="rId11"/>
    <p:sldId id="261" r:id="rId12"/>
    <p:sldId id="262" r:id="rId13"/>
    <p:sldId id="280" r:id="rId14"/>
    <p:sldId id="263" r:id="rId15"/>
    <p:sldId id="281" r:id="rId16"/>
    <p:sldId id="265" r:id="rId17"/>
    <p:sldId id="264" r:id="rId18"/>
    <p:sldId id="292" r:id="rId19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4" autoAdjust="0"/>
    <p:restoredTop sz="94660"/>
  </p:normalViewPr>
  <p:slideViewPr>
    <p:cSldViewPr showGuides="1">
      <p:cViewPr varScale="1">
        <p:scale>
          <a:sx n="70" d="100"/>
          <a:sy n="70" d="100"/>
        </p:scale>
        <p:origin x="140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CC844-BB50-424E-BCEB-50949458CC6A}" type="datetimeFigureOut">
              <a:rPr lang="nl-NL" smtClean="0"/>
              <a:pPr/>
              <a:t>4-9-2016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FB8FB-AE0D-4063-8283-00EDEE0E0573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88784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CC844-BB50-424E-BCEB-50949458CC6A}" type="datetimeFigureOut">
              <a:rPr lang="nl-NL" smtClean="0"/>
              <a:pPr/>
              <a:t>4-9-2016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FB8FB-AE0D-4063-8283-00EDEE0E0573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36143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CC844-BB50-424E-BCEB-50949458CC6A}" type="datetimeFigureOut">
              <a:rPr lang="nl-NL" smtClean="0"/>
              <a:pPr/>
              <a:t>4-9-2016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FB8FB-AE0D-4063-8283-00EDEE0E0573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14192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CC844-BB50-424E-BCEB-50949458CC6A}" type="datetimeFigureOut">
              <a:rPr lang="nl-NL" smtClean="0"/>
              <a:pPr/>
              <a:t>4-9-2016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FB8FB-AE0D-4063-8283-00EDEE0E0573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14909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CC844-BB50-424E-BCEB-50949458CC6A}" type="datetimeFigureOut">
              <a:rPr lang="nl-NL" smtClean="0"/>
              <a:pPr/>
              <a:t>4-9-2016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FB8FB-AE0D-4063-8283-00EDEE0E0573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38292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CC844-BB50-424E-BCEB-50949458CC6A}" type="datetimeFigureOut">
              <a:rPr lang="nl-NL" smtClean="0"/>
              <a:pPr/>
              <a:t>4-9-2016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FB8FB-AE0D-4063-8283-00EDEE0E0573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92236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CC844-BB50-424E-BCEB-50949458CC6A}" type="datetimeFigureOut">
              <a:rPr lang="nl-NL" smtClean="0"/>
              <a:pPr/>
              <a:t>4-9-2016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FB8FB-AE0D-4063-8283-00EDEE0E0573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19769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CC844-BB50-424E-BCEB-50949458CC6A}" type="datetimeFigureOut">
              <a:rPr lang="nl-NL" smtClean="0"/>
              <a:pPr/>
              <a:t>4-9-2016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FB8FB-AE0D-4063-8283-00EDEE0E0573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30321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CC844-BB50-424E-BCEB-50949458CC6A}" type="datetimeFigureOut">
              <a:rPr lang="nl-NL" smtClean="0"/>
              <a:pPr/>
              <a:t>4-9-2016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FB8FB-AE0D-4063-8283-00EDEE0E0573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24956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CC844-BB50-424E-BCEB-50949458CC6A}" type="datetimeFigureOut">
              <a:rPr lang="nl-NL" smtClean="0"/>
              <a:pPr/>
              <a:t>4-9-2016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FB8FB-AE0D-4063-8283-00EDEE0E0573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7638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CC844-BB50-424E-BCEB-50949458CC6A}" type="datetimeFigureOut">
              <a:rPr lang="nl-NL" smtClean="0"/>
              <a:pPr/>
              <a:t>4-9-2016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FB8FB-AE0D-4063-8283-00EDEE0E0573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62195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50000"/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CC844-BB50-424E-BCEB-50949458CC6A}" type="datetimeFigureOut">
              <a:rPr lang="nl-NL" smtClean="0"/>
              <a:pPr/>
              <a:t>4-9-2016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FB8FB-AE0D-4063-8283-00EDEE0E0573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71933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mijn.bsl.nl/mijn-bsl/boeken/zo-werkt-het-in-de-huisartsenpraktijk---9789031362257/3993950.html" TargetMode="External"/><Relationship Id="rId2" Type="http://schemas.openxmlformats.org/officeDocument/2006/relationships/hyperlink" Target="http://mijn.bsl.nl/mijn-bsl/boeken/978-90-368-0381-6---handboek-organisatie-van-de-huisartsenpraktijk/5113802.htm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www.doktersdienstgroningen.nl/algemene-informatie/informatiefilm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mijn.bsl.nl/mijn-bsl/boeken/zo-werkt-het-in-de-huisartsenpraktijk---9789031362257/3993950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63000"/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6000" b="1" dirty="0" smtClean="0"/>
              <a:t>Huisartsenzorg</a:t>
            </a:r>
            <a:endParaRPr lang="nl-NL" sz="6000" b="1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tx1"/>
                </a:solidFill>
              </a:rPr>
              <a:t>Taak 1</a:t>
            </a:r>
          </a:p>
          <a:p>
            <a:r>
              <a:rPr lang="nl-NL" dirty="0" smtClean="0">
                <a:solidFill>
                  <a:schemeClr val="tx1"/>
                </a:solidFill>
              </a:rPr>
              <a:t>Inleiding in de gezondheidszorg</a:t>
            </a:r>
          </a:p>
          <a:p>
            <a:r>
              <a:rPr lang="nl-NL" dirty="0" smtClean="0">
                <a:solidFill>
                  <a:schemeClr val="tx1"/>
                </a:solidFill>
              </a:rPr>
              <a:t>Hoofdstuk 2</a:t>
            </a:r>
          </a:p>
        </p:txBody>
      </p:sp>
    </p:spTree>
    <p:extLst>
      <p:ext uri="{BB962C8B-B14F-4D97-AF65-F5344CB8AC3E}">
        <p14:creationId xmlns:p14="http://schemas.microsoft.com/office/powerpoint/2010/main" val="1646911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Taak 1</a:t>
            </a:r>
          </a:p>
          <a:p>
            <a:pPr lvl="1"/>
            <a:r>
              <a:rPr lang="nl-NL" dirty="0" smtClean="0"/>
              <a:t>Opdracht 1</a:t>
            </a:r>
          </a:p>
          <a:p>
            <a:pPr lvl="1"/>
            <a:endParaRPr lang="nl-NL" dirty="0" smtClean="0"/>
          </a:p>
          <a:p>
            <a:pPr lvl="1"/>
            <a:r>
              <a:rPr lang="nl-NL" dirty="0" smtClean="0"/>
              <a:t>Zie </a:t>
            </a:r>
            <a:r>
              <a:rPr lang="nl-NL" dirty="0" smtClean="0">
                <a:hlinkClick r:id="rId2" action="ppaction://hlinkfile" tooltip="&#10;   Handboek organisatie van de huisartsenpraktijk&#10;  "/>
              </a:rPr>
              <a:t>Handboek organisatie van de huisartsenpraktijk </a:t>
            </a:r>
            <a:r>
              <a:rPr lang="nl-NL" dirty="0" smtClean="0"/>
              <a:t>&gt; H. 2 </a:t>
            </a:r>
            <a:r>
              <a:rPr lang="nl-NL" b="1" dirty="0" smtClean="0"/>
              <a:t>Praktijkvormen en samenwerkingsverbanden </a:t>
            </a:r>
          </a:p>
          <a:p>
            <a:pPr lvl="1"/>
            <a:r>
              <a:rPr lang="nl-NL" b="1" dirty="0" smtClean="0"/>
              <a:t>Zie </a:t>
            </a:r>
            <a:r>
              <a:rPr lang="nl-NL" dirty="0" smtClean="0">
                <a:hlinkClick r:id="rId3" action="ppaction://hlinkfile" tooltip="&#10;   Zo werkt het in de huisartsenpraktijk&#10;  "/>
              </a:rPr>
              <a:t>Zo werkt het in de </a:t>
            </a:r>
            <a:r>
              <a:rPr lang="nl-NL" dirty="0" err="1" smtClean="0">
                <a:hlinkClick r:id="rId3" action="ppaction://hlinkfile" tooltip="&#10;   Zo werkt het in de huisartsenpraktijk&#10;  "/>
              </a:rPr>
              <a:t>huisar</a:t>
            </a:r>
            <a:r>
              <a:rPr lang="nl-NL" dirty="0" smtClean="0">
                <a:hlinkClick r:id="rId3" action="ppaction://hlinkfile" tooltip="&#10;   Zo werkt het in de huisartsenpraktijk&#10;  "/>
              </a:rPr>
              <a:t>... </a:t>
            </a:r>
            <a:r>
              <a:rPr lang="nl-NL" dirty="0" smtClean="0"/>
              <a:t>&gt; H.7 </a:t>
            </a:r>
            <a:r>
              <a:rPr lang="nl-NL" b="1" dirty="0" smtClean="0"/>
              <a:t>Praktijkvormen 7.1 t/m 7.3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Huisartsen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>
            <a:normAutofit fontScale="85000" lnSpcReduction="20000"/>
          </a:bodyPr>
          <a:lstStyle/>
          <a:p>
            <a:pPr>
              <a:buFont typeface="Wingdings"/>
              <a:buChar char="Ø"/>
            </a:pPr>
            <a:r>
              <a:rPr lang="nl-NL" dirty="0" smtClean="0"/>
              <a:t> &gt; </a:t>
            </a:r>
            <a:r>
              <a:rPr lang="nl-NL" dirty="0" smtClean="0"/>
              <a:t>8700 </a:t>
            </a:r>
            <a:r>
              <a:rPr lang="nl-NL" dirty="0" smtClean="0"/>
              <a:t>huisartsen in </a:t>
            </a:r>
            <a:r>
              <a:rPr lang="nl-NL" dirty="0" smtClean="0"/>
              <a:t>Nederland</a:t>
            </a:r>
            <a:r>
              <a:rPr lang="nl-NL" sz="1200" dirty="0" smtClean="0"/>
              <a:t>*</a:t>
            </a:r>
            <a:r>
              <a:rPr lang="nl-NL" dirty="0" smtClean="0"/>
              <a:t> </a:t>
            </a:r>
            <a:endParaRPr lang="nl-NL" dirty="0" smtClean="0"/>
          </a:p>
          <a:p>
            <a:pPr>
              <a:buFont typeface="Wingdings"/>
              <a:buChar char="Ø"/>
            </a:pPr>
            <a:endParaRPr lang="nl-NL" dirty="0" smtClean="0"/>
          </a:p>
          <a:p>
            <a:pPr lvl="1">
              <a:buFont typeface="Wingdings"/>
              <a:buChar char="Ø"/>
            </a:pPr>
            <a:r>
              <a:rPr lang="nl-NL" dirty="0" smtClean="0"/>
              <a:t>Gevestigde* huisartsen in:</a:t>
            </a:r>
          </a:p>
          <a:p>
            <a:pPr lvl="2">
              <a:buFont typeface="Wingdings"/>
              <a:buChar char="Ø"/>
            </a:pPr>
            <a:r>
              <a:rPr lang="nl-NL" dirty="0" smtClean="0"/>
              <a:t>Solopraktijk</a:t>
            </a:r>
          </a:p>
          <a:p>
            <a:pPr lvl="2">
              <a:buFont typeface="Wingdings"/>
              <a:buChar char="Ø"/>
            </a:pPr>
            <a:r>
              <a:rPr lang="nl-NL" dirty="0" smtClean="0"/>
              <a:t>Duopraktijk</a:t>
            </a:r>
          </a:p>
          <a:p>
            <a:pPr lvl="2">
              <a:buFont typeface="Wingdings"/>
              <a:buChar char="Ø"/>
            </a:pPr>
            <a:r>
              <a:rPr lang="nl-NL" dirty="0" smtClean="0"/>
              <a:t>Groepspraktijk</a:t>
            </a:r>
          </a:p>
          <a:p>
            <a:pPr lvl="2">
              <a:buFont typeface="Wingdings"/>
              <a:buChar char="Ø"/>
            </a:pPr>
            <a:r>
              <a:rPr lang="nl-NL" dirty="0" smtClean="0"/>
              <a:t>HOED</a:t>
            </a:r>
          </a:p>
          <a:p>
            <a:pPr lvl="2">
              <a:buFont typeface="Wingdings"/>
              <a:buChar char="Ø"/>
            </a:pPr>
            <a:r>
              <a:rPr lang="nl-NL" dirty="0" smtClean="0"/>
              <a:t>A-HOED</a:t>
            </a:r>
          </a:p>
          <a:p>
            <a:pPr lvl="2">
              <a:buFont typeface="Wingdings"/>
              <a:buChar char="Ø"/>
            </a:pPr>
            <a:r>
              <a:rPr lang="nl-NL" dirty="0" smtClean="0"/>
              <a:t>Gezondheidscentrum</a:t>
            </a:r>
          </a:p>
          <a:p>
            <a:pPr lvl="3">
              <a:buNone/>
            </a:pPr>
            <a:r>
              <a:rPr lang="nl-NL" dirty="0" smtClean="0"/>
              <a:t>Zie taak 1, opdracht 1</a:t>
            </a:r>
          </a:p>
          <a:p>
            <a:pPr lvl="3">
              <a:buNone/>
            </a:pPr>
            <a:endParaRPr lang="nl-NL" dirty="0" smtClean="0"/>
          </a:p>
          <a:p>
            <a:pPr lvl="1">
              <a:buFont typeface="Wingdings"/>
              <a:buChar char="Ø"/>
            </a:pPr>
            <a:r>
              <a:rPr lang="nl-NL" dirty="0" smtClean="0"/>
              <a:t>Niet-gevestigde huisartsen:</a:t>
            </a:r>
          </a:p>
          <a:p>
            <a:pPr lvl="2">
              <a:buFont typeface="Wingdings"/>
              <a:buChar char="Ø"/>
            </a:pPr>
            <a:r>
              <a:rPr lang="nl-NL" dirty="0" err="1" smtClean="0"/>
              <a:t>HIDHA’s</a:t>
            </a:r>
            <a:endParaRPr lang="nl-NL" dirty="0" smtClean="0"/>
          </a:p>
          <a:p>
            <a:pPr lvl="2">
              <a:buFont typeface="Wingdings"/>
              <a:buChar char="Ø"/>
            </a:pPr>
            <a:r>
              <a:rPr lang="nl-NL" dirty="0" smtClean="0"/>
              <a:t>Waarnemers</a:t>
            </a:r>
          </a:p>
          <a:p>
            <a:pPr lvl="2">
              <a:buNone/>
            </a:pPr>
            <a:endParaRPr lang="nl-NL" dirty="0" smtClean="0"/>
          </a:p>
          <a:p>
            <a:pPr lvl="2">
              <a:buNone/>
            </a:pPr>
            <a:r>
              <a:rPr lang="nl-NL" dirty="0" smtClean="0"/>
              <a:t>*gevestigd &gt; patiënten op naam</a:t>
            </a:r>
          </a:p>
        </p:txBody>
      </p:sp>
      <p:pic>
        <p:nvPicPr>
          <p:cNvPr id="4" name="Afbeelding 3" descr="HO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1844824"/>
            <a:ext cx="1981200" cy="3855720"/>
          </a:xfrm>
          <a:prstGeom prst="rect">
            <a:avLst/>
          </a:prstGeom>
        </p:spPr>
      </p:pic>
      <p:sp>
        <p:nvSpPr>
          <p:cNvPr id="5" name="Rechthoek 4"/>
          <p:cNvSpPr/>
          <p:nvPr/>
        </p:nvSpPr>
        <p:spPr>
          <a:xfrm>
            <a:off x="7452320" y="6460400"/>
            <a:ext cx="1549152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900" dirty="0" smtClean="0"/>
              <a:t>*</a:t>
            </a:r>
            <a:r>
              <a:rPr lang="nl-NL" sz="800" dirty="0" smtClean="0"/>
              <a:t> Publicatiedatum</a:t>
            </a:r>
            <a:r>
              <a:rPr lang="nl-NL" sz="800" dirty="0"/>
              <a:t>: 22 mei </a:t>
            </a:r>
            <a:r>
              <a:rPr lang="nl-NL" sz="800" dirty="0" smtClean="0"/>
              <a:t>2015. zorgprismapubliek</a:t>
            </a:r>
            <a:endParaRPr lang="nl-NL" sz="800" dirty="0"/>
          </a:p>
        </p:txBody>
      </p:sp>
    </p:spTree>
    <p:extLst>
      <p:ext uri="{BB962C8B-B14F-4D97-AF65-F5344CB8AC3E}">
        <p14:creationId xmlns:p14="http://schemas.microsoft.com/office/powerpoint/2010/main" val="254925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Doktersassistenten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nl-NL" dirty="0" smtClean="0"/>
              <a:t>24.000 doktersassistenten in Nederland</a:t>
            </a:r>
          </a:p>
          <a:p>
            <a:pPr>
              <a:buFont typeface="Wingdings" pitchFamily="2" charset="2"/>
              <a:buChar char="Ø"/>
            </a:pPr>
            <a:endParaRPr lang="nl-NL" dirty="0" smtClean="0"/>
          </a:p>
          <a:p>
            <a:pPr lvl="1">
              <a:buFont typeface="Wingdings" pitchFamily="2" charset="2"/>
              <a:buChar char="Ø"/>
            </a:pPr>
            <a:r>
              <a:rPr lang="nl-NL" dirty="0" smtClean="0"/>
              <a:t>50% werkt in de huisartsenpraktijk</a:t>
            </a:r>
          </a:p>
        </p:txBody>
      </p:sp>
    </p:spTree>
    <p:extLst>
      <p:ext uri="{BB962C8B-B14F-4D97-AF65-F5344CB8AC3E}">
        <p14:creationId xmlns:p14="http://schemas.microsoft.com/office/powerpoint/2010/main" val="4117159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Taak 1</a:t>
            </a:r>
          </a:p>
          <a:p>
            <a:pPr lvl="1"/>
            <a:r>
              <a:rPr lang="nl-NL" dirty="0" smtClean="0"/>
              <a:t>Opdracht 2 t/m 7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Organisatie huisartsenzorg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12568"/>
          </a:xfrm>
        </p:spPr>
        <p:txBody>
          <a:bodyPr>
            <a:normAutofit fontScale="92500" lnSpcReduction="10000"/>
          </a:bodyPr>
          <a:lstStyle/>
          <a:p>
            <a:r>
              <a:rPr lang="nl-NL" dirty="0" smtClean="0"/>
              <a:t>7x 24 uur zorg</a:t>
            </a:r>
          </a:p>
          <a:p>
            <a:pPr lvl="1"/>
            <a:r>
              <a:rPr lang="nl-NL" dirty="0" smtClean="0"/>
              <a:t>Overdag (ma t/m vrij 8-17h): </a:t>
            </a:r>
          </a:p>
          <a:p>
            <a:pPr lvl="2"/>
            <a:r>
              <a:rPr lang="nl-NL" dirty="0" smtClean="0"/>
              <a:t>Eigen huisarts of diens waarnemer (per HAGRO afspraken over vrije middag, vakantie, nascholing)</a:t>
            </a:r>
          </a:p>
          <a:p>
            <a:pPr lvl="2"/>
            <a:r>
              <a:rPr lang="nl-NL" dirty="0" smtClean="0"/>
              <a:t>Mogelijk </a:t>
            </a:r>
            <a:r>
              <a:rPr lang="nl-NL" dirty="0" err="1" smtClean="0"/>
              <a:t>triage</a:t>
            </a:r>
            <a:r>
              <a:rPr lang="nl-NL" dirty="0" smtClean="0"/>
              <a:t> door doktersassistenten</a:t>
            </a:r>
          </a:p>
          <a:p>
            <a:pPr lvl="2"/>
            <a:r>
              <a:rPr lang="nl-NL" dirty="0" smtClean="0"/>
              <a:t>Spreekuren &amp; visites door arts, POH, DA</a:t>
            </a:r>
          </a:p>
          <a:p>
            <a:pPr lvl="2"/>
            <a:r>
              <a:rPr lang="nl-NL" dirty="0" smtClean="0"/>
              <a:t>?% door doktersassistent afgehandeld</a:t>
            </a:r>
          </a:p>
          <a:p>
            <a:pPr lvl="1"/>
            <a:r>
              <a:rPr lang="nl-NL" dirty="0" err="1" smtClean="0"/>
              <a:t>Avond-</a:t>
            </a:r>
            <a:r>
              <a:rPr lang="nl-NL" dirty="0" smtClean="0"/>
              <a:t>, nacht-, en weekend (ANW)</a:t>
            </a:r>
          </a:p>
          <a:p>
            <a:pPr lvl="2"/>
            <a:r>
              <a:rPr lang="nl-NL" dirty="0" smtClean="0"/>
              <a:t>HAP (huisartsenpost) → voor meerdere praktijken tegelijk</a:t>
            </a:r>
          </a:p>
          <a:p>
            <a:pPr lvl="2"/>
            <a:r>
              <a:rPr lang="nl-NL" u="sng" dirty="0" smtClean="0"/>
              <a:t>Altijd</a:t>
            </a:r>
            <a:r>
              <a:rPr lang="nl-NL" dirty="0" smtClean="0"/>
              <a:t> </a:t>
            </a:r>
            <a:r>
              <a:rPr lang="nl-NL" dirty="0" err="1" smtClean="0"/>
              <a:t>triage</a:t>
            </a:r>
            <a:r>
              <a:rPr lang="nl-NL" dirty="0" smtClean="0"/>
              <a:t> door doktersassistenten</a:t>
            </a:r>
          </a:p>
          <a:p>
            <a:pPr lvl="2"/>
            <a:r>
              <a:rPr lang="nl-NL" dirty="0" smtClean="0"/>
              <a:t>Spreekuren &amp; visites door o.a. arts, NP, POH-GGZ</a:t>
            </a:r>
          </a:p>
          <a:p>
            <a:pPr lvl="2"/>
            <a:r>
              <a:rPr lang="nl-NL" dirty="0" smtClean="0"/>
              <a:t>25% door doktersassistenten afgehandeld</a:t>
            </a:r>
          </a:p>
          <a:p>
            <a:pPr lvl="3"/>
            <a:r>
              <a:rPr lang="nl-NL" dirty="0" smtClean="0"/>
              <a:t>Informatie en advies voldoende</a:t>
            </a:r>
          </a:p>
          <a:p>
            <a:pPr marL="457200" lvl="1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6113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l-NL" sz="2800" dirty="0" err="1" smtClean="0"/>
              <a:t>ANW-zorg</a:t>
            </a:r>
            <a:r>
              <a:rPr lang="nl-NL" sz="2800" dirty="0" smtClean="0"/>
              <a:t> in Groningen en </a:t>
            </a:r>
            <a:r>
              <a:rPr lang="nl-NL" sz="2800" dirty="0" err="1" smtClean="0"/>
              <a:t>Noord-Drenthe</a:t>
            </a:r>
            <a:r>
              <a:rPr lang="nl-NL" sz="2800" dirty="0" smtClean="0"/>
              <a:t/>
            </a:r>
            <a:br>
              <a:rPr lang="nl-NL" sz="2800" dirty="0" smtClean="0"/>
            </a:br>
            <a:r>
              <a:rPr lang="nl-NL" sz="2800" dirty="0" smtClean="0"/>
              <a:t>(informatiefilm)</a:t>
            </a:r>
            <a:endParaRPr lang="nl-NL" sz="2800" dirty="0"/>
          </a:p>
        </p:txBody>
      </p:sp>
      <p:pic>
        <p:nvPicPr>
          <p:cNvPr id="4" name="Tijdelijke aanduiding voor inhoud 3" descr="ddg logo.png">
            <a:hlinkClick r:id="rId2"/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763688" y="2966416"/>
            <a:ext cx="5400600" cy="143814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Doktersdienst Groningen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Aparte organisatie</a:t>
            </a:r>
          </a:p>
          <a:p>
            <a:pPr lvl="1"/>
            <a:r>
              <a:rPr lang="nl-NL" dirty="0" smtClean="0"/>
              <a:t>Regelt roosters – wie heeft wanneer dienst</a:t>
            </a:r>
          </a:p>
          <a:p>
            <a:pPr lvl="2"/>
            <a:r>
              <a:rPr lang="nl-NL" dirty="0" smtClean="0"/>
              <a:t>Gevestigde huisartsen draaien diensten naar rato van hun praktijkgrootte</a:t>
            </a:r>
          </a:p>
          <a:p>
            <a:pPr lvl="2"/>
            <a:r>
              <a:rPr lang="nl-NL" dirty="0" smtClean="0"/>
              <a:t>Doktersassistenten met aanvullende </a:t>
            </a:r>
            <a:r>
              <a:rPr lang="nl-NL" dirty="0" err="1" smtClean="0"/>
              <a:t>triage-assistent-opleiding</a:t>
            </a:r>
            <a:r>
              <a:rPr lang="nl-NL" dirty="0" smtClean="0"/>
              <a:t> zijn in dienst van de Doktersdienst</a:t>
            </a:r>
          </a:p>
          <a:p>
            <a:pPr lvl="1"/>
            <a:r>
              <a:rPr lang="nl-NL" dirty="0" smtClean="0"/>
              <a:t>Stelt procedures op</a:t>
            </a:r>
          </a:p>
          <a:p>
            <a:pPr lvl="2"/>
            <a:r>
              <a:rPr lang="nl-NL" dirty="0" smtClean="0"/>
              <a:t>Allerlei protocollen</a:t>
            </a:r>
          </a:p>
          <a:p>
            <a:pPr lvl="2"/>
            <a:r>
              <a:rPr lang="nl-NL" dirty="0" smtClean="0"/>
              <a:t>Reglement voor omgaan met patiëntgegevens</a:t>
            </a:r>
          </a:p>
        </p:txBody>
      </p:sp>
    </p:spTree>
    <p:extLst>
      <p:ext uri="{BB962C8B-B14F-4D97-AF65-F5344CB8AC3E}">
        <p14:creationId xmlns:p14="http://schemas.microsoft.com/office/powerpoint/2010/main" val="1526098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err="1" smtClean="0"/>
              <a:t>Triage</a:t>
            </a:r>
            <a:r>
              <a:rPr lang="nl-NL" dirty="0" smtClean="0"/>
              <a:t> door de DA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r>
              <a:rPr lang="nl-NL" sz="1800" dirty="0" smtClean="0"/>
              <a:t>Inschatten van de ernst (urgentie) van de situatie</a:t>
            </a:r>
          </a:p>
          <a:p>
            <a:pPr lvl="1"/>
            <a:r>
              <a:rPr lang="nl-NL" sz="1400" dirty="0" smtClean="0"/>
              <a:t>Onder controle (supervisie) van de huisarts</a:t>
            </a:r>
            <a:endParaRPr lang="nl-NL" sz="1400" dirty="0"/>
          </a:p>
        </p:txBody>
      </p:sp>
      <p:grpSp>
        <p:nvGrpSpPr>
          <p:cNvPr id="41" name="Groep 40"/>
          <p:cNvGrpSpPr/>
          <p:nvPr/>
        </p:nvGrpSpPr>
        <p:grpSpPr>
          <a:xfrm>
            <a:off x="782813" y="2276872"/>
            <a:ext cx="7749627" cy="4464496"/>
            <a:chOff x="107504" y="2708920"/>
            <a:chExt cx="7749627" cy="4032448"/>
          </a:xfrm>
        </p:grpSpPr>
        <p:sp>
          <p:nvSpPr>
            <p:cNvPr id="4" name="Rechthoek 3"/>
            <p:cNvSpPr/>
            <p:nvPr/>
          </p:nvSpPr>
          <p:spPr>
            <a:xfrm>
              <a:off x="107504" y="2708920"/>
              <a:ext cx="1296144" cy="57606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1200" dirty="0" err="1" smtClean="0"/>
                <a:t>Patient</a:t>
              </a:r>
              <a:r>
                <a:rPr lang="nl-NL" sz="1200" dirty="0" smtClean="0"/>
                <a:t> belt op:</a:t>
              </a:r>
            </a:p>
            <a:p>
              <a:pPr algn="ctr"/>
              <a:r>
                <a:rPr lang="nl-NL" sz="1200" i="1" dirty="0" smtClean="0"/>
                <a:t>Mag ik vragen wat de reden is?</a:t>
              </a:r>
              <a:endParaRPr lang="nl-NL" sz="1200" i="1" dirty="0"/>
            </a:p>
          </p:txBody>
        </p:sp>
        <p:cxnSp>
          <p:nvCxnSpPr>
            <p:cNvPr id="6" name="Rechte verbindingslijn met pijl 5"/>
            <p:cNvCxnSpPr>
              <a:stCxn id="4" idx="3"/>
              <a:endCxn id="7" idx="1"/>
            </p:cNvCxnSpPr>
            <p:nvPr/>
          </p:nvCxnSpPr>
          <p:spPr>
            <a:xfrm>
              <a:off x="1403648" y="2996952"/>
              <a:ext cx="392088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Rechthoek 6"/>
            <p:cNvSpPr/>
            <p:nvPr/>
          </p:nvSpPr>
          <p:spPr>
            <a:xfrm>
              <a:off x="1795736" y="2708920"/>
              <a:ext cx="1296144" cy="57606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1200" dirty="0" smtClean="0"/>
                <a:t>Zou dit spoed kunnen zijn?</a:t>
              </a:r>
            </a:p>
          </p:txBody>
        </p:sp>
        <p:cxnSp>
          <p:nvCxnSpPr>
            <p:cNvPr id="8" name="Rechte verbindingslijn met pijl 7"/>
            <p:cNvCxnSpPr/>
            <p:nvPr/>
          </p:nvCxnSpPr>
          <p:spPr>
            <a:xfrm>
              <a:off x="3091880" y="2996952"/>
              <a:ext cx="28803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kstvak 8"/>
            <p:cNvSpPr txBox="1"/>
            <p:nvPr/>
          </p:nvSpPr>
          <p:spPr>
            <a:xfrm>
              <a:off x="3059832" y="2708920"/>
              <a:ext cx="400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200" dirty="0" smtClean="0"/>
                <a:t>ja</a:t>
              </a:r>
              <a:endParaRPr lang="nl-NL" sz="1200" dirty="0"/>
            </a:p>
          </p:txBody>
        </p:sp>
        <p:sp>
          <p:nvSpPr>
            <p:cNvPr id="10" name="Rechthoek 9"/>
            <p:cNvSpPr/>
            <p:nvPr/>
          </p:nvSpPr>
          <p:spPr>
            <a:xfrm>
              <a:off x="3392635" y="2708920"/>
              <a:ext cx="1296144" cy="57606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1200" dirty="0" smtClean="0"/>
                <a:t>Doorvragen</a:t>
              </a:r>
            </a:p>
          </p:txBody>
        </p:sp>
        <p:cxnSp>
          <p:nvCxnSpPr>
            <p:cNvPr id="11" name="Rechte verbindingslijn met pijl 10"/>
            <p:cNvCxnSpPr/>
            <p:nvPr/>
          </p:nvCxnSpPr>
          <p:spPr>
            <a:xfrm>
              <a:off x="4688779" y="2996952"/>
              <a:ext cx="28803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hthoek 11"/>
            <p:cNvSpPr/>
            <p:nvPr/>
          </p:nvSpPr>
          <p:spPr>
            <a:xfrm>
              <a:off x="4976811" y="2708920"/>
              <a:ext cx="1296144" cy="57606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1200" dirty="0" smtClean="0"/>
                <a:t>Spoed?</a:t>
              </a:r>
            </a:p>
          </p:txBody>
        </p:sp>
        <p:sp>
          <p:nvSpPr>
            <p:cNvPr id="13" name="Rechthoek 12"/>
            <p:cNvSpPr/>
            <p:nvPr/>
          </p:nvSpPr>
          <p:spPr>
            <a:xfrm>
              <a:off x="6560987" y="2708920"/>
              <a:ext cx="1296144" cy="57606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1200" dirty="0" smtClean="0"/>
                <a:t>Doorverbinden/</a:t>
              </a:r>
              <a:br>
                <a:rPr lang="nl-NL" sz="1200" dirty="0" smtClean="0"/>
              </a:br>
              <a:r>
                <a:rPr lang="nl-NL" sz="1200" dirty="0" smtClean="0"/>
                <a:t>ruggespraak/</a:t>
              </a:r>
              <a:br>
                <a:rPr lang="nl-NL" sz="1200" dirty="0" smtClean="0"/>
              </a:br>
              <a:r>
                <a:rPr lang="nl-NL" sz="1200" dirty="0" smtClean="0"/>
                <a:t>HA inlichten</a:t>
              </a:r>
            </a:p>
          </p:txBody>
        </p:sp>
        <p:cxnSp>
          <p:nvCxnSpPr>
            <p:cNvPr id="14" name="Rechte verbindingslijn met pijl 13"/>
            <p:cNvCxnSpPr/>
            <p:nvPr/>
          </p:nvCxnSpPr>
          <p:spPr>
            <a:xfrm>
              <a:off x="6272955" y="2996952"/>
              <a:ext cx="28803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kstvak 14"/>
            <p:cNvSpPr txBox="1"/>
            <p:nvPr/>
          </p:nvSpPr>
          <p:spPr>
            <a:xfrm>
              <a:off x="6260232" y="2708920"/>
              <a:ext cx="400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200" dirty="0" smtClean="0"/>
                <a:t>ja</a:t>
              </a:r>
              <a:endParaRPr lang="nl-NL" sz="1200" dirty="0"/>
            </a:p>
          </p:txBody>
        </p:sp>
        <p:cxnSp>
          <p:nvCxnSpPr>
            <p:cNvPr id="16" name="Rechte verbindingslijn met pijl 15"/>
            <p:cNvCxnSpPr/>
            <p:nvPr/>
          </p:nvCxnSpPr>
          <p:spPr>
            <a:xfrm rot="5400000">
              <a:off x="2299792" y="3429000"/>
              <a:ext cx="28803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Rechthoek 16"/>
            <p:cNvSpPr/>
            <p:nvPr/>
          </p:nvSpPr>
          <p:spPr>
            <a:xfrm>
              <a:off x="1795736" y="3574473"/>
              <a:ext cx="1296144" cy="57606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1050" dirty="0" smtClean="0"/>
                <a:t>Kan ik dit eventueel zelfstandig afhandelen?</a:t>
              </a:r>
            </a:p>
          </p:txBody>
        </p:sp>
        <p:sp>
          <p:nvSpPr>
            <p:cNvPr id="18" name="Tekstvak 17"/>
            <p:cNvSpPr txBox="1"/>
            <p:nvPr/>
          </p:nvSpPr>
          <p:spPr>
            <a:xfrm>
              <a:off x="2438400" y="3290857"/>
              <a:ext cx="62143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200" dirty="0" smtClean="0"/>
                <a:t>nee</a:t>
              </a:r>
              <a:endParaRPr lang="nl-NL" sz="1200" dirty="0"/>
            </a:p>
          </p:txBody>
        </p:sp>
        <p:cxnSp>
          <p:nvCxnSpPr>
            <p:cNvPr id="19" name="Rechte verbindingslijn met pijl 18"/>
            <p:cNvCxnSpPr/>
            <p:nvPr/>
          </p:nvCxnSpPr>
          <p:spPr>
            <a:xfrm rot="5400000">
              <a:off x="2294384" y="4294553"/>
              <a:ext cx="28803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Rechthoek 19"/>
            <p:cNvSpPr/>
            <p:nvPr/>
          </p:nvSpPr>
          <p:spPr>
            <a:xfrm>
              <a:off x="1795736" y="4509120"/>
              <a:ext cx="1296144" cy="57606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1200" dirty="0" smtClean="0"/>
                <a:t>Doorvragen</a:t>
              </a:r>
            </a:p>
          </p:txBody>
        </p:sp>
        <p:sp>
          <p:nvSpPr>
            <p:cNvPr id="21" name="Tekstvak 20"/>
            <p:cNvSpPr txBox="1"/>
            <p:nvPr/>
          </p:nvSpPr>
          <p:spPr>
            <a:xfrm>
              <a:off x="2443808" y="4161570"/>
              <a:ext cx="400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200" dirty="0" smtClean="0"/>
                <a:t>ja</a:t>
              </a:r>
              <a:endParaRPr lang="nl-NL" sz="1200" dirty="0"/>
            </a:p>
          </p:txBody>
        </p:sp>
        <p:cxnSp>
          <p:nvCxnSpPr>
            <p:cNvPr id="22" name="Rechte verbindingslijn met pijl 21"/>
            <p:cNvCxnSpPr/>
            <p:nvPr/>
          </p:nvCxnSpPr>
          <p:spPr>
            <a:xfrm flipH="1">
              <a:off x="1403648" y="3861049"/>
              <a:ext cx="392088" cy="145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Rechte verbindingslijn met pijl 22"/>
            <p:cNvCxnSpPr/>
            <p:nvPr/>
          </p:nvCxnSpPr>
          <p:spPr>
            <a:xfrm flipH="1">
              <a:off x="1403648" y="4797152"/>
              <a:ext cx="404634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Rechte verbindingslijn met pijl 23"/>
            <p:cNvCxnSpPr/>
            <p:nvPr/>
          </p:nvCxnSpPr>
          <p:spPr>
            <a:xfrm flipH="1">
              <a:off x="3104603" y="3871990"/>
              <a:ext cx="252028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Rechte verbindingslijn 26"/>
            <p:cNvCxnSpPr>
              <a:stCxn id="12" idx="2"/>
            </p:cNvCxnSpPr>
            <p:nvPr/>
          </p:nvCxnSpPr>
          <p:spPr>
            <a:xfrm>
              <a:off x="5624883" y="3284984"/>
              <a:ext cx="0" cy="57606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kstvak 27"/>
            <p:cNvSpPr txBox="1"/>
            <p:nvPr/>
          </p:nvSpPr>
          <p:spPr>
            <a:xfrm>
              <a:off x="5624883" y="3429000"/>
              <a:ext cx="62143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200" dirty="0" smtClean="0"/>
                <a:t>nee</a:t>
              </a:r>
              <a:endParaRPr lang="nl-NL" sz="1200" dirty="0"/>
            </a:p>
          </p:txBody>
        </p:sp>
        <p:sp>
          <p:nvSpPr>
            <p:cNvPr id="29" name="Tekstvak 28"/>
            <p:cNvSpPr txBox="1"/>
            <p:nvPr/>
          </p:nvSpPr>
          <p:spPr>
            <a:xfrm>
              <a:off x="1403648" y="3594991"/>
              <a:ext cx="62143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200" dirty="0" smtClean="0"/>
                <a:t>nee</a:t>
              </a:r>
              <a:endParaRPr lang="nl-NL" sz="1200" dirty="0"/>
            </a:p>
          </p:txBody>
        </p:sp>
        <p:sp>
          <p:nvSpPr>
            <p:cNvPr id="34" name="Rechthoek 33"/>
            <p:cNvSpPr/>
            <p:nvPr/>
          </p:nvSpPr>
          <p:spPr>
            <a:xfrm>
              <a:off x="107504" y="3594991"/>
              <a:ext cx="1296144" cy="57606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1200" dirty="0" smtClean="0"/>
                <a:t>Maak afspraak</a:t>
              </a:r>
            </a:p>
          </p:txBody>
        </p:sp>
        <p:sp>
          <p:nvSpPr>
            <p:cNvPr id="35" name="Rechthoek 34"/>
            <p:cNvSpPr/>
            <p:nvPr/>
          </p:nvSpPr>
          <p:spPr>
            <a:xfrm>
              <a:off x="107504" y="4509957"/>
              <a:ext cx="1296144" cy="57606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1200" dirty="0" smtClean="0"/>
                <a:t>Zelfstandig af te handelen?</a:t>
              </a:r>
            </a:p>
          </p:txBody>
        </p:sp>
        <p:cxnSp>
          <p:nvCxnSpPr>
            <p:cNvPr id="36" name="Rechte verbindingslijn met pijl 35"/>
            <p:cNvCxnSpPr/>
            <p:nvPr/>
          </p:nvCxnSpPr>
          <p:spPr>
            <a:xfrm rot="5400000">
              <a:off x="611560" y="5230037"/>
              <a:ext cx="28803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Rechte verbindingslijn met pijl 36"/>
            <p:cNvCxnSpPr/>
            <p:nvPr/>
          </p:nvCxnSpPr>
          <p:spPr>
            <a:xfrm rot="16200000" flipV="1">
              <a:off x="605136" y="4365104"/>
              <a:ext cx="28803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kstvak 37"/>
            <p:cNvSpPr txBox="1"/>
            <p:nvPr/>
          </p:nvSpPr>
          <p:spPr>
            <a:xfrm>
              <a:off x="787624" y="5085184"/>
              <a:ext cx="400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200" dirty="0" smtClean="0"/>
                <a:t>ja</a:t>
              </a:r>
              <a:endParaRPr lang="nl-NL" sz="1200" dirty="0"/>
            </a:p>
          </p:txBody>
        </p:sp>
        <p:sp>
          <p:nvSpPr>
            <p:cNvPr id="39" name="Tekstvak 38"/>
            <p:cNvSpPr txBox="1"/>
            <p:nvPr/>
          </p:nvSpPr>
          <p:spPr>
            <a:xfrm>
              <a:off x="749152" y="4221088"/>
              <a:ext cx="62143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200" dirty="0" smtClean="0"/>
                <a:t>nee</a:t>
              </a:r>
              <a:endParaRPr lang="nl-NL" sz="1200" dirty="0"/>
            </a:p>
          </p:txBody>
        </p:sp>
        <p:sp>
          <p:nvSpPr>
            <p:cNvPr id="40" name="Rechthoek 39"/>
            <p:cNvSpPr/>
            <p:nvPr/>
          </p:nvSpPr>
          <p:spPr>
            <a:xfrm>
              <a:off x="107504" y="5374572"/>
              <a:ext cx="1263080" cy="136679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>
                <a:buFont typeface="Arial" pitchFamily="34" charset="0"/>
                <a:buChar char="•"/>
              </a:pPr>
              <a:r>
                <a:rPr lang="nl-NL" sz="1050" dirty="0" smtClean="0"/>
                <a:t>Uitleg, advies, wanneer opnieuw contact</a:t>
              </a:r>
            </a:p>
            <a:p>
              <a:pPr marL="171450" indent="-171450">
                <a:buFont typeface="Arial" pitchFamily="34" charset="0"/>
                <a:buChar char="•"/>
              </a:pPr>
              <a:r>
                <a:rPr lang="nl-NL" sz="1050" dirty="0" smtClean="0"/>
                <a:t>Check acceptatie</a:t>
              </a:r>
            </a:p>
            <a:p>
              <a:pPr marL="171450" indent="-171450">
                <a:buFont typeface="Arial" pitchFamily="34" charset="0"/>
                <a:buChar char="•"/>
              </a:pPr>
              <a:r>
                <a:rPr lang="nl-NL" sz="1050" dirty="0" smtClean="0"/>
                <a:t>Zorg voor goede verslaglegging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36826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Taak 1</a:t>
            </a:r>
          </a:p>
          <a:p>
            <a:pPr lvl="1"/>
            <a:r>
              <a:rPr lang="nl-NL" dirty="0" smtClean="0"/>
              <a:t>Opdracht 8 t/m 12</a:t>
            </a:r>
          </a:p>
          <a:p>
            <a:pPr lvl="2"/>
            <a:r>
              <a:rPr lang="nl-NL" dirty="0" smtClean="0">
                <a:hlinkClick r:id="rId2" action="ppaction://hlinkfile" tooltip="&#10;   Zo werkt het in de huisartsenpraktijk&#10;  "/>
              </a:rPr>
              <a:t>Zo werkt het in de </a:t>
            </a:r>
            <a:r>
              <a:rPr lang="nl-NL" dirty="0" err="1" smtClean="0">
                <a:hlinkClick r:id="rId2" action="ppaction://hlinkfile" tooltip="&#10;   Zo werkt het in de huisartsenpraktijk&#10;  "/>
              </a:rPr>
              <a:t>huisar</a:t>
            </a:r>
            <a:r>
              <a:rPr lang="nl-NL" dirty="0" smtClean="0">
                <a:hlinkClick r:id="rId2" action="ppaction://hlinkfile" tooltip="&#10;   Zo werkt het in de huisartsenpraktijk&#10;  "/>
              </a:rPr>
              <a:t>... </a:t>
            </a:r>
            <a:r>
              <a:rPr lang="nl-NL" dirty="0" smtClean="0"/>
              <a:t>&gt; H. 7 </a:t>
            </a:r>
            <a:r>
              <a:rPr lang="nl-NL" b="1" dirty="0" smtClean="0"/>
              <a:t>Praktijkvormen 7.8</a:t>
            </a:r>
          </a:p>
          <a:p>
            <a:pPr lvl="1"/>
            <a:r>
              <a:rPr lang="nl-NL" dirty="0" smtClean="0"/>
              <a:t>Opdracht 13 t/m 15</a:t>
            </a:r>
          </a:p>
          <a:p>
            <a:pPr lvl="2"/>
            <a:r>
              <a:rPr lang="nl-NL" dirty="0" smtClean="0">
                <a:hlinkClick r:id="rId2" action="ppaction://hlinkfile" tooltip="&#10;   Zo werkt het in de huisartsenpraktijk&#10;  "/>
              </a:rPr>
              <a:t>Zo werkt het in de </a:t>
            </a:r>
            <a:r>
              <a:rPr lang="nl-NL" dirty="0" err="1" smtClean="0">
                <a:hlinkClick r:id="rId2" action="ppaction://hlinkfile" tooltip="&#10;   Zo werkt het in de huisartsenpraktijk&#10;  "/>
              </a:rPr>
              <a:t>huisar</a:t>
            </a:r>
            <a:r>
              <a:rPr lang="nl-NL" dirty="0" smtClean="0">
                <a:hlinkClick r:id="rId2" action="ppaction://hlinkfile" tooltip="&#10;   Zo werkt het in de huisartsenpraktijk&#10;  "/>
              </a:rPr>
              <a:t>... </a:t>
            </a:r>
            <a:r>
              <a:rPr lang="nl-NL" dirty="0" smtClean="0"/>
              <a:t>&gt; H.1 </a:t>
            </a:r>
            <a:r>
              <a:rPr lang="nl-NL" b="1" dirty="0" smtClean="0"/>
              <a:t>Praktijkorganisatie</a:t>
            </a:r>
            <a:endParaRPr lang="nl-NL" dirty="0" smtClean="0"/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De huisarts in Nederland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Centrale rol in gezondheidszorg</a:t>
            </a:r>
          </a:p>
          <a:p>
            <a:pPr lvl="1"/>
            <a:r>
              <a:rPr lang="nl-NL" dirty="0" smtClean="0"/>
              <a:t>1</a:t>
            </a:r>
            <a:r>
              <a:rPr lang="nl-NL" baseline="30000" dirty="0" smtClean="0"/>
              <a:t>e</a:t>
            </a:r>
            <a:r>
              <a:rPr lang="nl-NL" dirty="0" smtClean="0"/>
              <a:t> </a:t>
            </a:r>
            <a:r>
              <a:rPr lang="nl-NL" dirty="0" err="1" smtClean="0"/>
              <a:t>lijnszorg</a:t>
            </a:r>
            <a:r>
              <a:rPr lang="nl-NL" dirty="0" smtClean="0"/>
              <a:t>, </a:t>
            </a:r>
            <a:r>
              <a:rPr lang="nl-NL" dirty="0" err="1" smtClean="0"/>
              <a:t>poortwachtersfunctie</a:t>
            </a:r>
            <a:endParaRPr lang="nl-NL" dirty="0" smtClean="0"/>
          </a:p>
          <a:p>
            <a:r>
              <a:rPr lang="nl-NL" dirty="0" smtClean="0"/>
              <a:t>Gemiddeld 2350 patiënten per 1 FTE</a:t>
            </a:r>
          </a:p>
          <a:p>
            <a:pPr lvl="1"/>
            <a:r>
              <a:rPr lang="nl-NL" dirty="0" smtClean="0"/>
              <a:t>‘ingeschreven op naam’</a:t>
            </a:r>
          </a:p>
          <a:p>
            <a:endParaRPr lang="nl-NL" dirty="0" smtClean="0"/>
          </a:p>
          <a:p>
            <a:pPr marL="457200" lvl="1" indent="0">
              <a:buNone/>
            </a:pP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2704763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Doktersassistent in huisartsenpraktijk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nl-NL" dirty="0" smtClean="0"/>
              <a:t>ondersteunt de huisarts bij uitvoering werk</a:t>
            </a:r>
          </a:p>
          <a:p>
            <a:pPr lvl="2"/>
            <a:r>
              <a:rPr lang="nl-NL" dirty="0" smtClean="0"/>
              <a:t>Organisatorisch, administratief, assisterend</a:t>
            </a:r>
          </a:p>
          <a:p>
            <a:pPr lvl="1"/>
            <a:r>
              <a:rPr lang="nl-NL" dirty="0" smtClean="0"/>
              <a:t>maar heeft ook eigen spreekuren</a:t>
            </a:r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De huisarts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NL" dirty="0" smtClean="0"/>
              <a:t>Breed opgeleid → generalist</a:t>
            </a:r>
          </a:p>
          <a:p>
            <a:r>
              <a:rPr lang="nl-NL" dirty="0" smtClean="0"/>
              <a:t>Zelf diagnose stellen als dat kan</a:t>
            </a:r>
          </a:p>
          <a:p>
            <a:r>
              <a:rPr lang="nl-NL" dirty="0" smtClean="0"/>
              <a:t>Zelf behandelen als dat kan</a:t>
            </a:r>
          </a:p>
          <a:p>
            <a:r>
              <a:rPr lang="nl-NL" dirty="0" smtClean="0"/>
              <a:t>Verwijzen naar specialist wanneer nodig</a:t>
            </a:r>
          </a:p>
          <a:p>
            <a:r>
              <a:rPr lang="nl-NL" dirty="0" smtClean="0"/>
              <a:t>Inschatten is erg belangrijk!</a:t>
            </a:r>
          </a:p>
          <a:p>
            <a:pPr lvl="1"/>
            <a:r>
              <a:rPr lang="nl-NL" dirty="0" smtClean="0"/>
              <a:t>‘pluis’ of ‘niet pluis’ = niet ernstig of ernstig</a:t>
            </a:r>
          </a:p>
          <a:p>
            <a:r>
              <a:rPr lang="nl-NL" dirty="0" smtClean="0"/>
              <a:t>Continue zorg 24 uur per dag</a:t>
            </a:r>
          </a:p>
          <a:p>
            <a:r>
              <a:rPr lang="nl-NL" dirty="0" smtClean="0"/>
              <a:t>Langdurige zorg (soms een leven lang = levensloopgeneeskunde)</a:t>
            </a:r>
          </a:p>
          <a:p>
            <a:r>
              <a:rPr lang="nl-NL" dirty="0" smtClean="0"/>
              <a:t>Integrale zorg (= lichamelijk en geestelijk)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9114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Wat is de toekomst van levensloopgeneeskunde ?</a:t>
            </a:r>
            <a:endParaRPr lang="nl-NL" dirty="0"/>
          </a:p>
        </p:txBody>
      </p:sp>
      <p:pic>
        <p:nvPicPr>
          <p:cNvPr id="4" name="Tijdelijke aanduiding voor inhoud 3" descr="huisarts  levensloopgeneeskund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131840" y="2032121"/>
            <a:ext cx="2664295" cy="376384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Poortwachter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De huisarts is de poortwachter van de gezondheidszorg</a:t>
            </a:r>
          </a:p>
          <a:p>
            <a:pPr lvl="1"/>
            <a:r>
              <a:rPr lang="nl-NL" dirty="0" smtClean="0"/>
              <a:t>Verwijzen van 1</a:t>
            </a:r>
            <a:r>
              <a:rPr lang="nl-NL" baseline="30000" dirty="0" smtClean="0"/>
              <a:t>e</a:t>
            </a:r>
            <a:r>
              <a:rPr lang="nl-NL" dirty="0" smtClean="0"/>
              <a:t> lijn → 2</a:t>
            </a:r>
            <a:r>
              <a:rPr lang="nl-NL" baseline="30000" dirty="0" smtClean="0"/>
              <a:t>e</a:t>
            </a:r>
            <a:r>
              <a:rPr lang="nl-NL" dirty="0" smtClean="0"/>
              <a:t> lijn</a:t>
            </a:r>
          </a:p>
          <a:p>
            <a:pPr lvl="1"/>
            <a:r>
              <a:rPr lang="nl-NL" dirty="0" smtClean="0"/>
              <a:t>Betaalbaar houden van de zorg</a:t>
            </a:r>
          </a:p>
          <a:p>
            <a:pPr lvl="1"/>
            <a:r>
              <a:rPr lang="nl-NL" dirty="0" smtClean="0"/>
              <a:t>Voorkomen van medicalisering </a:t>
            </a:r>
          </a:p>
          <a:p>
            <a:pPr lvl="1"/>
            <a:r>
              <a:rPr lang="nl-NL" dirty="0" smtClean="0"/>
              <a:t>Bijhouden </a:t>
            </a:r>
            <a:r>
              <a:rPr lang="nl-NL" smtClean="0"/>
              <a:t>dossier van </a:t>
            </a:r>
            <a:r>
              <a:rPr lang="nl-NL" dirty="0" smtClean="0"/>
              <a:t>de hele medische geschiedenis van patiënt (overzicht!)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17196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Wet BIG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BIG =</a:t>
            </a:r>
          </a:p>
          <a:p>
            <a:pPr>
              <a:buNone/>
            </a:pPr>
            <a:r>
              <a:rPr lang="nl-NL" dirty="0" smtClean="0"/>
              <a:t>	Beroepsuitoefening </a:t>
            </a:r>
          </a:p>
          <a:p>
            <a:pPr>
              <a:buNone/>
            </a:pPr>
            <a:r>
              <a:rPr lang="nl-NL" dirty="0" smtClean="0"/>
              <a:t>	Individuele </a:t>
            </a:r>
          </a:p>
          <a:p>
            <a:pPr>
              <a:buNone/>
            </a:pPr>
            <a:r>
              <a:rPr lang="nl-NL" dirty="0" smtClean="0"/>
              <a:t>	Gezondheidszorg</a:t>
            </a:r>
          </a:p>
          <a:p>
            <a:pPr marL="914400" lvl="2" indent="0">
              <a:buNone/>
            </a:pPr>
            <a:endParaRPr lang="nl-NL" dirty="0" smtClean="0"/>
          </a:p>
        </p:txBody>
      </p:sp>
      <p:pic>
        <p:nvPicPr>
          <p:cNvPr id="4" name="Afbeelding 3" descr="bi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08104" y="2852936"/>
            <a:ext cx="2490589" cy="309774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1544529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Wet BIG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nl-NL" dirty="0" smtClean="0"/>
              <a:t>Arts in Wet BIG</a:t>
            </a:r>
          </a:p>
          <a:p>
            <a:pPr lvl="2"/>
            <a:r>
              <a:rPr lang="nl-NL" dirty="0" smtClean="0"/>
              <a:t>Titel is beschermd</a:t>
            </a:r>
          </a:p>
          <a:p>
            <a:pPr lvl="2"/>
            <a:r>
              <a:rPr lang="nl-NL" dirty="0" smtClean="0"/>
              <a:t>Deskundigheidsgebied is beschreven</a:t>
            </a:r>
          </a:p>
          <a:p>
            <a:pPr lvl="3"/>
            <a:r>
              <a:rPr lang="nl-NL" dirty="0" smtClean="0"/>
              <a:t>Artsen mogen de geneeskunde uitvoeren</a:t>
            </a:r>
          </a:p>
          <a:p>
            <a:pPr lvl="3"/>
            <a:r>
              <a:rPr lang="nl-NL" dirty="0" smtClean="0"/>
              <a:t>Huisarts: 	aanvullende opleiding op geneeskundestudie</a:t>
            </a:r>
          </a:p>
          <a:p>
            <a:pPr lvl="6">
              <a:buFont typeface="Wingdings"/>
              <a:buChar char="Ø"/>
            </a:pPr>
            <a:r>
              <a:rPr lang="nl-NL" dirty="0" smtClean="0"/>
              <a:t>Inschrijving in Huisartsenregister</a:t>
            </a:r>
          </a:p>
          <a:p>
            <a:pPr lvl="6">
              <a:buFont typeface="Wingdings"/>
              <a:buChar char="Ø"/>
            </a:pPr>
            <a:r>
              <a:rPr lang="nl-NL" dirty="0" smtClean="0"/>
              <a:t>Elke 5 jaar herregistratie nodig</a:t>
            </a:r>
          </a:p>
          <a:p>
            <a:pPr marL="914400" lvl="2" indent="0">
              <a:buNone/>
            </a:pP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1544529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Wet BIG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nl-NL" dirty="0" smtClean="0"/>
              <a:t>Doktersassistent </a:t>
            </a:r>
            <a:r>
              <a:rPr lang="nl-NL" u="sng" dirty="0" smtClean="0"/>
              <a:t>niet</a:t>
            </a:r>
            <a:r>
              <a:rPr lang="nl-NL" dirty="0" smtClean="0"/>
              <a:t> in Wet BIG</a:t>
            </a:r>
          </a:p>
          <a:p>
            <a:pPr lvl="2"/>
            <a:r>
              <a:rPr lang="nl-NL" dirty="0" smtClean="0"/>
              <a:t>Titel is </a:t>
            </a:r>
            <a:r>
              <a:rPr lang="nl-NL" smtClean="0"/>
              <a:t>(nog) </a:t>
            </a:r>
            <a:r>
              <a:rPr lang="nl-NL" u="sng" smtClean="0"/>
              <a:t>niet</a:t>
            </a:r>
            <a:r>
              <a:rPr lang="nl-NL" smtClean="0"/>
              <a:t> </a:t>
            </a:r>
            <a:r>
              <a:rPr lang="nl-NL" dirty="0" smtClean="0"/>
              <a:t>beschermd</a:t>
            </a:r>
          </a:p>
          <a:p>
            <a:pPr lvl="2"/>
            <a:r>
              <a:rPr lang="nl-NL" dirty="0" smtClean="0"/>
              <a:t>Deskundigheid (beroepsprofiel) is wel beschreven</a:t>
            </a:r>
          </a:p>
          <a:p>
            <a:pPr lvl="2"/>
            <a:r>
              <a:rPr lang="nl-NL" dirty="0" smtClean="0"/>
              <a:t>Register van gediplomeerde doktersassistenten </a:t>
            </a:r>
          </a:p>
          <a:p>
            <a:pPr lvl="2">
              <a:buNone/>
            </a:pPr>
            <a:r>
              <a:rPr lang="nl-NL" dirty="0" smtClean="0"/>
              <a:t>	sinds 1-7-2012</a:t>
            </a:r>
          </a:p>
          <a:p>
            <a:pPr lvl="6">
              <a:buFont typeface="Wingdings"/>
              <a:buChar char="Ø"/>
            </a:pPr>
            <a:r>
              <a:rPr lang="nl-NL" dirty="0" smtClean="0"/>
              <a:t>Inschrijving (nog) niet verplicht</a:t>
            </a:r>
          </a:p>
          <a:p>
            <a:pPr lvl="6">
              <a:buFont typeface="Wingdings"/>
              <a:buChar char="Ø"/>
            </a:pPr>
            <a:r>
              <a:rPr lang="nl-NL" dirty="0" smtClean="0"/>
              <a:t>Elke 5 jaar herregistratie nodig</a:t>
            </a:r>
          </a:p>
          <a:p>
            <a:pPr marL="914400" lvl="2" indent="0">
              <a:buNone/>
            </a:pP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1544529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618</TotalTime>
  <Words>545</Words>
  <Application>Microsoft Office PowerPoint</Application>
  <PresentationFormat>Diavoorstelling (4:3)</PresentationFormat>
  <Paragraphs>131</Paragraphs>
  <Slides>18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18</vt:i4>
      </vt:variant>
    </vt:vector>
  </HeadingPairs>
  <TitlesOfParts>
    <vt:vector size="22" baseType="lpstr">
      <vt:lpstr>Arial</vt:lpstr>
      <vt:lpstr>Calibri</vt:lpstr>
      <vt:lpstr>Wingdings</vt:lpstr>
      <vt:lpstr>Kantoorthema</vt:lpstr>
      <vt:lpstr>Huisartsenzorg</vt:lpstr>
      <vt:lpstr>De huisarts in Nederland</vt:lpstr>
      <vt:lpstr>Doktersassistent in huisartsenpraktijk</vt:lpstr>
      <vt:lpstr>De huisarts</vt:lpstr>
      <vt:lpstr>Wat is de toekomst van levensloopgeneeskunde ?</vt:lpstr>
      <vt:lpstr>Poortwachter</vt:lpstr>
      <vt:lpstr>Wet BIG</vt:lpstr>
      <vt:lpstr>Wet BIG</vt:lpstr>
      <vt:lpstr>Wet BIG</vt:lpstr>
      <vt:lpstr>PowerPoint-presentatie</vt:lpstr>
      <vt:lpstr>Huisartsen</vt:lpstr>
      <vt:lpstr>Doktersassistenten</vt:lpstr>
      <vt:lpstr>PowerPoint-presentatie</vt:lpstr>
      <vt:lpstr>Organisatie huisartsenzorg</vt:lpstr>
      <vt:lpstr>ANW-zorg in Groningen en Noord-Drenthe (informatiefilm)</vt:lpstr>
      <vt:lpstr>Doktersdienst Groningen</vt:lpstr>
      <vt:lpstr>Triage door de DA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Huisartsenzorg</dc:title>
  <dc:creator>laura</dc:creator>
  <cp:lastModifiedBy>erik zoer</cp:lastModifiedBy>
  <cp:revision>71</cp:revision>
  <dcterms:created xsi:type="dcterms:W3CDTF">2012-07-03T09:47:02Z</dcterms:created>
  <dcterms:modified xsi:type="dcterms:W3CDTF">2016-09-04T12:33:52Z</dcterms:modified>
</cp:coreProperties>
</file>